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6"/>
  </p:notesMasterIdLst>
  <p:handoutMasterIdLst>
    <p:handoutMasterId r:id="rId147"/>
  </p:handoutMasterIdLst>
  <p:sldIdLst>
    <p:sldId id="34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5" r:id="rId14"/>
    <p:sldId id="267" r:id="rId15"/>
    <p:sldId id="296" r:id="rId16"/>
    <p:sldId id="268" r:id="rId17"/>
    <p:sldId id="269" r:id="rId18"/>
    <p:sldId id="270" r:id="rId19"/>
    <p:sldId id="271" r:id="rId20"/>
    <p:sldId id="272" r:id="rId21"/>
    <p:sldId id="297" r:id="rId22"/>
    <p:sldId id="273" r:id="rId23"/>
    <p:sldId id="292" r:id="rId24"/>
    <p:sldId id="294" r:id="rId25"/>
    <p:sldId id="274" r:id="rId26"/>
    <p:sldId id="275" r:id="rId27"/>
    <p:sldId id="276" r:id="rId28"/>
    <p:sldId id="287" r:id="rId29"/>
    <p:sldId id="288" r:id="rId30"/>
    <p:sldId id="289" r:id="rId31"/>
    <p:sldId id="290" r:id="rId32"/>
    <p:sldId id="291" r:id="rId33"/>
    <p:sldId id="277" r:id="rId34"/>
    <p:sldId id="284" r:id="rId35"/>
    <p:sldId id="285" r:id="rId36"/>
    <p:sldId id="286" r:id="rId37"/>
    <p:sldId id="365" r:id="rId38"/>
    <p:sldId id="366" r:id="rId39"/>
    <p:sldId id="367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4" r:id="rId64"/>
    <p:sldId id="386" r:id="rId65"/>
    <p:sldId id="385" r:id="rId66"/>
    <p:sldId id="383" r:id="rId67"/>
    <p:sldId id="330" r:id="rId68"/>
    <p:sldId id="331" r:id="rId69"/>
    <p:sldId id="332" r:id="rId70"/>
    <p:sldId id="336" r:id="rId71"/>
    <p:sldId id="339" r:id="rId72"/>
    <p:sldId id="338" r:id="rId73"/>
    <p:sldId id="335" r:id="rId74"/>
    <p:sldId id="337" r:id="rId75"/>
    <p:sldId id="334" r:id="rId76"/>
    <p:sldId id="340" r:id="rId77"/>
    <p:sldId id="345" r:id="rId78"/>
    <p:sldId id="346" r:id="rId79"/>
    <p:sldId id="368" r:id="rId80"/>
    <p:sldId id="341" r:id="rId81"/>
    <p:sldId id="342" r:id="rId82"/>
    <p:sldId id="348" r:id="rId83"/>
    <p:sldId id="343" r:id="rId84"/>
    <p:sldId id="344" r:id="rId85"/>
    <p:sldId id="333" r:id="rId86"/>
    <p:sldId id="349" r:id="rId87"/>
    <p:sldId id="351" r:id="rId88"/>
    <p:sldId id="417" r:id="rId89"/>
    <p:sldId id="418" r:id="rId90"/>
    <p:sldId id="419" r:id="rId91"/>
    <p:sldId id="420" r:id="rId92"/>
    <p:sldId id="421" r:id="rId93"/>
    <p:sldId id="422" r:id="rId94"/>
    <p:sldId id="423" r:id="rId95"/>
    <p:sldId id="424" r:id="rId96"/>
    <p:sldId id="426" r:id="rId97"/>
    <p:sldId id="427" r:id="rId98"/>
    <p:sldId id="440" r:id="rId99"/>
    <p:sldId id="360" r:id="rId100"/>
    <p:sldId id="361" r:id="rId101"/>
    <p:sldId id="362" r:id="rId102"/>
    <p:sldId id="363" r:id="rId103"/>
    <p:sldId id="364" r:id="rId104"/>
    <p:sldId id="397" r:id="rId105"/>
    <p:sldId id="398" r:id="rId106"/>
    <p:sldId id="399" r:id="rId107"/>
    <p:sldId id="400" r:id="rId108"/>
    <p:sldId id="401" r:id="rId109"/>
    <p:sldId id="402" r:id="rId110"/>
    <p:sldId id="403" r:id="rId111"/>
    <p:sldId id="404" r:id="rId112"/>
    <p:sldId id="405" r:id="rId113"/>
    <p:sldId id="406" r:id="rId114"/>
    <p:sldId id="407" r:id="rId115"/>
    <p:sldId id="408" r:id="rId116"/>
    <p:sldId id="409" r:id="rId117"/>
    <p:sldId id="410" r:id="rId118"/>
    <p:sldId id="411" r:id="rId119"/>
    <p:sldId id="412" r:id="rId120"/>
    <p:sldId id="413" r:id="rId121"/>
    <p:sldId id="414" r:id="rId122"/>
    <p:sldId id="415" r:id="rId123"/>
    <p:sldId id="358" r:id="rId124"/>
    <p:sldId id="359" r:id="rId125"/>
    <p:sldId id="352" r:id="rId126"/>
    <p:sldId id="356" r:id="rId127"/>
    <p:sldId id="353" r:id="rId128"/>
    <p:sldId id="354" r:id="rId129"/>
    <p:sldId id="355" r:id="rId130"/>
    <p:sldId id="357" r:id="rId131"/>
    <p:sldId id="416" r:id="rId132"/>
    <p:sldId id="428" r:id="rId133"/>
    <p:sldId id="429" r:id="rId134"/>
    <p:sldId id="430" r:id="rId135"/>
    <p:sldId id="431" r:id="rId136"/>
    <p:sldId id="432" r:id="rId137"/>
    <p:sldId id="433" r:id="rId138"/>
    <p:sldId id="434" r:id="rId139"/>
    <p:sldId id="435" r:id="rId140"/>
    <p:sldId id="436" r:id="rId141"/>
    <p:sldId id="437" r:id="rId142"/>
    <p:sldId id="438" r:id="rId143"/>
    <p:sldId id="439" r:id="rId144"/>
    <p:sldId id="369" r:id="rId145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viewProps" Target="viewProps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0"/>
            <a:ext cx="3027363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FC3F6481-37AF-404C-B8D1-A871CBE04BD6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05863"/>
            <a:ext cx="3027363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866887C-8567-4AF5-A1C5-00850607D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A4179-81CB-4D37-A6FD-FC6A82F6A19E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5" tIns="46437" rIns="92875" bIns="464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5" tIns="46437" rIns="92875" bIns="464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5" tIns="46437" rIns="92875" bIns="464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C26FE5-E9CF-4C4E-A982-A3C9EF0AB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Only known photo of prison hulk –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Taken in 1857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Burns shortly after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DFEA1-EFBC-4292-AF3F-8E95993B3E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517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26FE5-E9CF-4C4E-A982-A3C9EF0ABC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26FE5-E9CF-4C4E-A982-A3C9EF0ABC6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26FE5-E9CF-4C4E-A982-A3C9EF0ABC61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26FE5-E9CF-4C4E-A982-A3C9EF0ABC6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26FE5-E9CF-4C4E-A982-A3C9EF0ABC61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1D82-A827-445E-BB66-0F8F960EEA1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FDA-91CB-4F09-9F61-9C9FD8FD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2933-08B6-4E71-B080-BC35CAB5F94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5D98-8D41-482F-96BE-4A9CDA909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5F5E-E3D0-49B8-B9B7-C2E692DE89F4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1F7B-0A32-4DA1-954F-B2D54CBA1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9E78-D0E8-44C3-866F-848CE5AF0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48A4-7F02-4AAC-BFD1-7594998F6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E686-A9B6-486F-B440-FB6284E59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21CF-CB92-444A-9D03-22EE211A93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37B5-57D6-44E1-ADE9-C7B3F8CFB8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BDAC-9617-47D6-B190-F1FE08A9B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A4F4-9B40-48DC-85D1-5C81DE3A6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76159-DC1D-4E01-945F-1E8E3D29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354B-18C8-42EF-A3F2-0F1D67FF679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C832-BEC3-497A-B5E2-90F7B333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D7E8-D285-4C4D-AE73-36EED8D1A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94C-9FBF-46AF-8035-7194FDA0A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C8EE-567F-451B-A42D-F06D5E25B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9286-4FC5-4D79-AAF3-AC4BED47F89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6C2E-05D6-4823-885F-B0B62CAB1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F4C2-EF57-499A-AA2C-A6121FD6F650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FC19-CA67-4521-8C94-D21C0E82B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88E5-3045-4000-A46D-7D5390A32A91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A04B-BA7C-4B60-B243-D34D2400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FE7B-DB5E-4251-824F-D1373668A3C6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6B90-74EA-496B-97AF-823DD2142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B6FD-E003-4DAF-AB6A-0DD8645A18C7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7E85-F30B-417E-8633-8D684986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154E-3396-475F-BB9D-3FE8E51B57BE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96D5-B09A-46CE-917C-78E8FE470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6A87-297E-4681-BBEA-03D431DEA7D7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CA4B-4D7C-4E95-A414-C80CCFA1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7501B-7BDF-4683-A84A-AFB147EB789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B70F5-3C19-4F5D-9FBF-9E69915D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0EE36C-0680-47CA-90AE-60EA20AAFE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PUNISHMENT and INCARCERATION</a:t>
            </a:r>
          </a:p>
          <a:p>
            <a:pPr algn="ctr">
              <a:buNone/>
            </a:pPr>
            <a:r>
              <a:rPr lang="en-US" dirty="0" smtClean="0"/>
              <a:t>Unit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Crime and Sin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crime offended a divinity than payment to the victim or state was not enough.</a:t>
            </a:r>
          </a:p>
          <a:p>
            <a:pPr eaLnBrk="1" hangingPunct="1"/>
            <a:r>
              <a:rPr lang="en-US" smtClean="0"/>
              <a:t>Additional punishments were added to appease the Gods or God.</a:t>
            </a:r>
          </a:p>
          <a:p>
            <a:pPr eaLnBrk="1" hangingPunct="1"/>
            <a:r>
              <a:rPr lang="en-US" smtClean="0"/>
              <a:t>With the growing influence of organized religion the line between state law and church law became increasingly blurred.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Minimum Security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Allows maximum inmate movement, freedom and self-determination.</a:t>
            </a:r>
          </a:p>
          <a:p>
            <a:pPr eaLnBrk="1" hangingPunct="1"/>
            <a:r>
              <a:rPr lang="en-US" smtClean="0"/>
              <a:t>Methods of control are less obtrusive.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9900"/>
                </a:solidFill>
              </a:rPr>
              <a:t>State Prisons in Oregon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Maximum</a:t>
            </a:r>
            <a:r>
              <a:rPr lang="en-US" sz="2000" dirty="0" smtClean="0"/>
              <a:t>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Oregon State Penitentiary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Medium</a:t>
            </a:r>
            <a:r>
              <a:rPr lang="en-US" sz="2000" dirty="0" smtClean="0"/>
              <a:t>	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Coffee Creek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Deer Ridge Correctional Institution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Snake River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Two Rivers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Eastern Oregon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Oregon State Correctional Institution </a:t>
            </a:r>
            <a:r>
              <a:rPr lang="en-US" sz="1600" dirty="0" smtClean="0">
                <a:solidFill>
                  <a:srgbClr val="FF0000"/>
                </a:solidFill>
              </a:rPr>
              <a:t>(closed)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Minimum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Powder River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Shutter Creek Correctional Institution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South Fork Forest Camp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Warner Creek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Mill Creek Correctional Facility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Santiam Correctional Institution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Columbia River Correctional Institution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Future Sites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Junction City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/>
              <a:t>White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Federal Prisons in Oregon</a:t>
            </a:r>
          </a:p>
          <a:p>
            <a:pPr lvl="1" eaLnBrk="1" hangingPunct="1">
              <a:buFontTx/>
              <a:buNone/>
            </a:pPr>
            <a:r>
              <a:rPr lang="en-US" smtClean="0"/>
              <a:t>Sheridan:  Medium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8663" y="0"/>
            <a:ext cx="45688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FF0000"/>
                </a:solidFill>
              </a:rPr>
              <a:t>MARIJUANA  INSIDE RITZ CRACKERS.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5380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rgbClr val="FF0000"/>
                </a:solidFill>
              </a:rPr>
              <a:t>PHARMACEUTICAL DRUGS IN THE SHAPE OF PILLS PRESSED INSIDE CHIPS AHOY COOKIES.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0000"/>
                </a:solidFill>
              </a:rPr>
              <a:t>Tar Heroin sealed between pages of a legal document.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06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55563"/>
            <a:ext cx="4953000" cy="6686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0"/>
            <a:ext cx="5999163" cy="6799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2400" smtClean="0"/>
              <a:t>"HEROIN CAME SEALED INSIDE CEREAL BOXES AND PACKS OF CARAMEL CORN.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COCAINE WAS STASHED INSIDE OREO COOKIES AND BARS OF SOAP.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CHILDREN'S DRAWINGS AND GREETING CARDS WERE SOAKED IN METHAMPHETAMINE.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TAR HEROIN WAS SEALED INSIDE TWO POSTCARDS STUCK TOGETHER TO LOOK LIKE ONE."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The Ordeal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Ages – The “ordeal” was the church’s substitute for a secular trial.</a:t>
            </a:r>
          </a:p>
          <a:p>
            <a:pPr lvl="1" eaLnBrk="1" hangingPunct="1"/>
            <a:r>
              <a:rPr lang="en-US" smtClean="0"/>
              <a:t>Trial by ordeal subjected the accused to dangerous and painful tests</a:t>
            </a:r>
          </a:p>
          <a:p>
            <a:pPr lvl="1" eaLnBrk="1" hangingPunct="1"/>
            <a:r>
              <a:rPr lang="en-US" smtClean="0"/>
              <a:t>Those who were truly “innocent” would emerge unscathed</a:t>
            </a:r>
          </a:p>
          <a:p>
            <a:pPr lvl="1" eaLnBrk="1" hangingPunct="1"/>
            <a:r>
              <a:rPr lang="en-US" smtClean="0"/>
              <a:t>The guilty would suffer agonies and die</a:t>
            </a:r>
          </a:p>
          <a:p>
            <a:pPr lvl="1" eaLnBrk="1" hangingPunct="1"/>
            <a:r>
              <a:rPr lang="en-US" smtClean="0"/>
              <a:t>The brutality of most trials ensured a very high percentage of convictions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New Threat on the “Cell” Block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Phones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Inmates could organize simultaneous riots in multiple correctional facilities</a:t>
            </a:r>
          </a:p>
          <a:p>
            <a:pPr lvl="1" eaLnBrk="1" hangingPunct="1"/>
            <a:r>
              <a:rPr lang="en-US" smtClean="0"/>
              <a:t>Hatch an escape plot via text messages or the internet</a:t>
            </a:r>
          </a:p>
          <a:p>
            <a:pPr lvl="1" eaLnBrk="1" hangingPunct="1"/>
            <a:r>
              <a:rPr lang="en-US" smtClean="0"/>
              <a:t>Control criminal organizations from within prison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mtClean="0"/>
              <a:t>Cell phones potentially  more lucrative than drugs. </a:t>
            </a:r>
          </a:p>
          <a:p>
            <a:endParaRPr lang="en-US" smtClean="0"/>
          </a:p>
          <a:p>
            <a:r>
              <a:rPr lang="en-US" smtClean="0"/>
              <a:t>Inmates rent the phone to other prisoners for up to $20 for 5 minutes. </a:t>
            </a:r>
          </a:p>
          <a:p>
            <a:endParaRPr lang="en-US" smtClean="0"/>
          </a:p>
          <a:p>
            <a:r>
              <a:rPr lang="en-US" smtClean="0"/>
              <a:t>A perk of this business for the inmates is that it's not a felony, so if they get busted (again), there will likely be no additional jail time.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" y="1752600"/>
            <a:ext cx="8980488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3" y="0"/>
            <a:ext cx="9113837" cy="690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275"/>
            <a:ext cx="9144000" cy="6878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8153400" cy="6808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1800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13" y="39688"/>
            <a:ext cx="8818562" cy="681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66675"/>
            <a:ext cx="4953000" cy="678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905000" y="6096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How does all this stuff get smuggled into a secure facility?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Guards blame visitors</a:t>
            </a:r>
          </a:p>
          <a:p>
            <a:pPr eaLnBrk="1" hangingPunct="1"/>
            <a:r>
              <a:rPr lang="en-US" smtClean="0"/>
              <a:t>Inmates say most comes in through guards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rgbClr val="FF0000"/>
                </a:solidFill>
              </a:rPr>
              <a:t>SuperMax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276600" y="0"/>
            <a:ext cx="5410200" cy="61261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Super Maximum Prison (SuperMax):  </a:t>
            </a:r>
          </a:p>
          <a:p>
            <a:pPr lvl="1"/>
            <a:r>
              <a:rPr lang="en-US" smtClean="0"/>
              <a:t>Provides for management and control of inmates designated as violent or seriously disruptive.</a:t>
            </a:r>
          </a:p>
          <a:p>
            <a:pPr lvl="1"/>
            <a:r>
              <a:rPr lang="en-US" smtClean="0"/>
              <a:t>Only separation, restricted movement and limited direct access to staff and inmates can control their behavior.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124200" y="0"/>
            <a:ext cx="6019800" cy="6126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Restrictions and conditions common to </a:t>
            </a:r>
            <a:r>
              <a:rPr lang="en-US" dirty="0" err="1" smtClean="0">
                <a:solidFill>
                  <a:srgbClr val="FF0000"/>
                </a:solidFill>
              </a:rPr>
              <a:t>Supermax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Single-cell confinement for up to 23 hours per day.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Substantially higher staff-to-prisoner ratios than most other prisons.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 Offer few, if any, programs to prisoners.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Restrain prisoners with handcuffs during any out-of-cell movement. 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Permit few, and only non-contact, visits.</a:t>
            </a:r>
          </a:p>
          <a:p>
            <a:pPr lvl="1"/>
            <a:r>
              <a:rPr lang="en-US" sz="2500" dirty="0" smtClean="0">
                <a:solidFill>
                  <a:srgbClr val="FFFF00"/>
                </a:solidFill>
              </a:rPr>
              <a:t>Typically are more technologically advanced than other prisons.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200400"/>
          </a:xfrm>
        </p:spPr>
        <p:txBody>
          <a:bodyPr/>
          <a:lstStyle/>
          <a:p>
            <a:r>
              <a:rPr lang="en-US" sz="2800" smtClean="0">
                <a:solidFill>
                  <a:srgbClr val="FFC000"/>
                </a:solidFill>
              </a:rPr>
              <a:t>Twenty years ago there was one supermax facility in the United States (Marion, Illinois).</a:t>
            </a:r>
          </a:p>
          <a:p>
            <a:endParaRPr lang="en-US" sz="1100" smtClean="0">
              <a:solidFill>
                <a:srgbClr val="FFC000"/>
              </a:solidFill>
            </a:endParaRPr>
          </a:p>
          <a:p>
            <a:r>
              <a:rPr lang="en-US" sz="2800" smtClean="0">
                <a:solidFill>
                  <a:srgbClr val="FFC000"/>
                </a:solidFill>
              </a:rPr>
              <a:t>Today there are 57 supermax facilities that house over 20,000 inmates.</a:t>
            </a:r>
          </a:p>
          <a:p>
            <a:endParaRPr lang="en-US" sz="1100" smtClean="0">
              <a:solidFill>
                <a:srgbClr val="FFC000"/>
              </a:solidFill>
            </a:endParaRPr>
          </a:p>
          <a:p>
            <a:r>
              <a:rPr lang="en-US" sz="2800" smtClean="0">
                <a:solidFill>
                  <a:srgbClr val="FFC000"/>
                </a:solidFill>
              </a:rPr>
              <a:t>Over 40 states now have a supermax </a:t>
            </a:r>
            <a:r>
              <a:rPr lang="en-US" smtClean="0">
                <a:solidFill>
                  <a:srgbClr val="FFC000"/>
                </a:solidFill>
              </a:rPr>
              <a:t>prison.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Special Housing Unit (SHU): </a:t>
            </a:r>
            <a:r>
              <a:rPr lang="en-US" smtClean="0"/>
              <a:t>Prison within a prison.  Basically Supermax units within a maximum security facility.  Separates most dangerous inmates and puts them in solitary units.</a:t>
            </a:r>
          </a:p>
          <a:p>
            <a:pPr lvl="1"/>
            <a:r>
              <a:rPr lang="en-US" smtClean="0">
                <a:solidFill>
                  <a:srgbClr val="FFC000"/>
                </a:solidFill>
              </a:rPr>
              <a:t>Federal system refers to supermax prisons as SHU’s.   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14600"/>
          </a:xfrm>
        </p:spPr>
        <p:txBody>
          <a:bodyPr/>
          <a:lstStyle/>
          <a:p>
            <a:r>
              <a:rPr lang="en-US" smtClean="0"/>
              <a:t>80,000 inmates currently in solitary confinement – combination of Supermax and/or SHU.</a:t>
            </a:r>
          </a:p>
          <a:p>
            <a:endParaRPr lang="en-US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Security Threat Groups (STGs) : </a:t>
            </a:r>
          </a:p>
          <a:p>
            <a:endParaRPr lang="en-US" sz="1200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Prison gangs.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684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8229600" cy="3276600"/>
          </a:xfrm>
        </p:spPr>
        <p:txBody>
          <a:bodyPr/>
          <a:lstStyle/>
          <a:p>
            <a:pPr lvl="1"/>
            <a:r>
              <a:rPr lang="en-US" smtClean="0"/>
              <a:t>Official Definition:  two or more inmates, acting together, who pose a threat to security or safety of staff/inmates and  are disruptive to the orderly management of the facility.</a:t>
            </a:r>
          </a:p>
          <a:p>
            <a:pPr lvl="1"/>
            <a:r>
              <a:rPr lang="en-US" smtClean="0"/>
              <a:t>Plan, organize and commit unlawful acts such as contract murders, homosexual prostitution, drug trafficking and gambling.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508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Corporal Punishment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centuries the most common form of state punishment was death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Other common punishments included:  torture, mutilation, branding, public humiliation, fines, forfeits of property and banishment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Congressional Hearing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SOLITARY CONFINEMENT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r>
              <a:rPr lang="en-US" sz="2000" dirty="0" smtClean="0"/>
              <a:t>Issue:  Should the federal government continue the use of solitary confinement in the federal prison system</a:t>
            </a:r>
          </a:p>
          <a:p>
            <a:pPr lvl="2"/>
            <a:r>
              <a:rPr lang="en-US" dirty="0" smtClean="0"/>
              <a:t>Is the use of solitary confinement a violation of the 8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</a:p>
          <a:p>
            <a:pPr lvl="2"/>
            <a:r>
              <a:rPr lang="en-US" dirty="0" smtClean="0"/>
              <a:t>Is it effective?  Does it actually achieve its goals or have unintended negative results.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Three Groups - 	Congress – Prepared to grill both sides</a:t>
            </a:r>
          </a:p>
          <a:p>
            <a:pPr lvl="2">
              <a:buNone/>
            </a:pPr>
            <a:r>
              <a:rPr lang="en-US" dirty="0" smtClean="0"/>
              <a:t>			ACLU – Against solitary</a:t>
            </a:r>
          </a:p>
          <a:p>
            <a:pPr lvl="2">
              <a:buNone/>
            </a:pPr>
            <a:r>
              <a:rPr lang="en-US" dirty="0" smtClean="0"/>
              <a:t>			DOC – Supporting solitary  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One Sheet Movie Notes – Probably all bad for supporters, but you will know your opponents arguments</a:t>
            </a:r>
          </a:p>
          <a:p>
            <a:pPr lvl="1">
              <a:buNone/>
            </a:pPr>
            <a:r>
              <a:rPr lang="en-US" sz="2000" dirty="0" smtClean="0"/>
              <a:t>Each person should develop 2 arguments with supporting details and evidence – come prepared with a one page cheat sheet to argue.</a:t>
            </a:r>
            <a:endParaRPr lang="en-US" sz="2000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Eighth Amendment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bail shall not be required, nor excessive fines imposed, nor </a:t>
            </a:r>
            <a:r>
              <a:rPr lang="en-US" dirty="0" smtClean="0">
                <a:solidFill>
                  <a:srgbClr val="FFC000"/>
                </a:solidFill>
              </a:rPr>
              <a:t>cruel and unusual</a:t>
            </a:r>
            <a:r>
              <a:rPr lang="en-US" dirty="0" smtClean="0"/>
              <a:t> punishments inflicted.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QUESTIONS PRESENTED</a:t>
            </a:r>
          </a:p>
          <a:p>
            <a:pPr>
              <a:buNone/>
            </a:pPr>
            <a:r>
              <a:rPr lang="en-US" sz="1600" dirty="0" smtClean="0"/>
              <a:t>1. Does imposition of a life-without-parole sentence</a:t>
            </a:r>
          </a:p>
          <a:p>
            <a:pPr>
              <a:buNone/>
            </a:pPr>
            <a:r>
              <a:rPr lang="en-US" sz="1600" dirty="0" smtClean="0"/>
              <a:t>on a 14-year-old child convicted of homicide violate</a:t>
            </a:r>
          </a:p>
          <a:p>
            <a:pPr>
              <a:buNone/>
            </a:pPr>
            <a:r>
              <a:rPr lang="en-US" sz="1600" dirty="0" smtClean="0"/>
              <a:t>the Eighth and Fourteenth Amendments’</a:t>
            </a:r>
          </a:p>
          <a:p>
            <a:pPr>
              <a:buNone/>
            </a:pPr>
            <a:r>
              <a:rPr lang="en-US" sz="1600" dirty="0" smtClean="0"/>
              <a:t>prohibition against cruel and unusual punishments?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Does such a sentence violate the Eighth and</a:t>
            </a:r>
          </a:p>
          <a:p>
            <a:pPr>
              <a:buNone/>
            </a:pPr>
            <a:r>
              <a:rPr lang="en-US" sz="1600" dirty="0" smtClean="0"/>
              <a:t>Fourteenth Amendments when it is imposed</a:t>
            </a:r>
          </a:p>
          <a:p>
            <a:pPr>
              <a:buNone/>
            </a:pPr>
            <a:r>
              <a:rPr lang="en-US" sz="1600" dirty="0" smtClean="0"/>
              <a:t>upon this 14-year-old petitioner, who did not personally</a:t>
            </a:r>
          </a:p>
          <a:p>
            <a:pPr>
              <a:buNone/>
            </a:pPr>
            <a:r>
              <a:rPr lang="en-US" sz="1600" dirty="0" smtClean="0"/>
              <a:t>kill the homicide victim, did not personally</a:t>
            </a:r>
          </a:p>
          <a:p>
            <a:pPr>
              <a:buNone/>
            </a:pPr>
            <a:r>
              <a:rPr lang="en-US" sz="1600" dirty="0" smtClean="0"/>
              <a:t>engage in any act of physical violence toward</a:t>
            </a:r>
          </a:p>
          <a:p>
            <a:pPr>
              <a:buNone/>
            </a:pPr>
            <a:r>
              <a:rPr lang="en-US" sz="1600" dirty="0" smtClean="0"/>
              <a:t>the victim, and was not shown even to have anticipated,</a:t>
            </a:r>
          </a:p>
          <a:p>
            <a:pPr>
              <a:buNone/>
            </a:pPr>
            <a:r>
              <a:rPr lang="en-US" sz="1600" dirty="0" smtClean="0"/>
              <a:t>let alone intended, that anyone be</a:t>
            </a:r>
          </a:p>
          <a:p>
            <a:pPr>
              <a:buNone/>
            </a:pPr>
            <a:r>
              <a:rPr lang="en-US" sz="1600" dirty="0" smtClean="0"/>
              <a:t>killed?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3. Does such a sentence violate the Eighth and</a:t>
            </a:r>
          </a:p>
          <a:p>
            <a:pPr>
              <a:buNone/>
            </a:pPr>
            <a:r>
              <a:rPr lang="en-US" sz="1600" dirty="0" smtClean="0"/>
              <a:t>Fourteenth Amendments when it is imposed upon</a:t>
            </a:r>
          </a:p>
          <a:p>
            <a:pPr>
              <a:buNone/>
            </a:pPr>
            <a:r>
              <a:rPr lang="en-US" sz="1600" dirty="0" smtClean="0"/>
              <a:t>a 14-year-old child as a result of a mandatory</a:t>
            </a:r>
          </a:p>
          <a:p>
            <a:pPr>
              <a:buNone/>
            </a:pPr>
            <a:r>
              <a:rPr lang="en-US" sz="1600" dirty="0" smtClean="0"/>
              <a:t>sentencing scheme that categorically precludes</a:t>
            </a:r>
          </a:p>
          <a:p>
            <a:pPr>
              <a:buNone/>
            </a:pPr>
            <a:r>
              <a:rPr lang="en-US" sz="1600" dirty="0" smtClean="0"/>
              <a:t>consideration of the offender’s young age or any</a:t>
            </a:r>
          </a:p>
          <a:p>
            <a:pPr>
              <a:buNone/>
            </a:pPr>
            <a:r>
              <a:rPr lang="en-US" sz="1600" dirty="0" smtClean="0"/>
              <a:t>other mitigating circumstances?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Jackson v Hobbs &amp; Miller v. Alabama (2012):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Court is considering whether life without parole for juveniles who commit murder is unconstitutional.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Supreme Court Decisions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Wilkerson v. Utah (1878):  </a:t>
            </a:r>
            <a:r>
              <a:rPr lang="en-US" dirty="0" smtClean="0"/>
              <a:t>Court upholds execution by firing squad but prohibits drawing and quartering, burning alive and disemboweling – none were common.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Weems v. United States (1910):  </a:t>
            </a:r>
            <a:r>
              <a:rPr lang="en-US" dirty="0" smtClean="0"/>
              <a:t>For the first time, the court overturns a sentence it considers unconstitutional – hard labor and being shackled throughout one’s incarceration.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Furman v. Georgia (1972):  </a:t>
            </a:r>
            <a:r>
              <a:rPr lang="en-US" dirty="0" smtClean="0"/>
              <a:t>The court imposes a moratorium on the death penalty, saying it was being applied in an arbitrary and inconsistent manner. Four years later, the ban was lifted.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Atkins v. Virginia (2002):  </a:t>
            </a:r>
            <a:r>
              <a:rPr lang="en-US" dirty="0" smtClean="0"/>
              <a:t>The court bars the execution of the mentally handicapped.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Roper v. Simmons (2005):  </a:t>
            </a:r>
            <a:r>
              <a:rPr lang="en-US" dirty="0" smtClean="0"/>
              <a:t>The death penalty is ruled unconstitutional for those who were under age 18 at the time the crime was committed.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Baze</a:t>
            </a:r>
            <a:r>
              <a:rPr lang="en-US" dirty="0" smtClean="0">
                <a:solidFill>
                  <a:srgbClr val="FFC000"/>
                </a:solidFill>
              </a:rPr>
              <a:t> v. Rees (2008):  </a:t>
            </a:r>
            <a:r>
              <a:rPr lang="en-US" dirty="0" smtClean="0"/>
              <a:t>The court rules that execution by lethal injection does not violate the eighth amendment.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C000"/>
                </a:solidFill>
                <a:ea typeface="Times New Roman"/>
              </a:rPr>
              <a:t>Kennedy v. Louisiana (2008):  </a:t>
            </a:r>
            <a:r>
              <a:rPr lang="en-US" dirty="0" smtClean="0">
                <a:latin typeface="Times New Roman"/>
                <a:ea typeface="Times New Roman"/>
              </a:rPr>
              <a:t>The court restricts the death penalty to crimes in which the victim is killed, or cases of treason.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Graham v. Florida (2010):  </a:t>
            </a:r>
            <a:r>
              <a:rPr lang="en-US" dirty="0" smtClean="0"/>
              <a:t>The court rules that life without parole for juveniles in cases that do not involve killings is unconstitutional.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Life Without Parole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States With The Most Juvenile Offenders Serving Life Without Parole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6096000" cy="29667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Pennsylvania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444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Michigan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Louisiana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Florida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California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Missouri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Illinois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Arkansas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FF0000"/>
                </a:solidFill>
              </a:rPr>
              <a:t>Special Management Meal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smtClean="0"/>
              <a:t>6 slices </a:t>
            </a:r>
            <a:r>
              <a:rPr lang="en-US" sz="2000" smtClean="0">
                <a:solidFill>
                  <a:srgbClr val="FF0000"/>
                </a:solidFill>
              </a:rPr>
              <a:t>whole wheat bread</a:t>
            </a:r>
            <a:r>
              <a:rPr lang="en-US" sz="2000" smtClean="0"/>
              <a:t>, finely chopped </a:t>
            </a:r>
          </a:p>
          <a:p>
            <a:pPr lvl="2"/>
            <a:r>
              <a:rPr lang="en-US" sz="2000" smtClean="0"/>
              <a:t>4 ounces </a:t>
            </a:r>
            <a:r>
              <a:rPr lang="en-US" sz="2000" smtClean="0">
                <a:solidFill>
                  <a:srgbClr val="FF0000"/>
                </a:solidFill>
              </a:rPr>
              <a:t>imitation cheddar cheese</a:t>
            </a:r>
            <a:r>
              <a:rPr lang="en-US" sz="2000" smtClean="0"/>
              <a:t>, finely grated </a:t>
            </a:r>
          </a:p>
          <a:p>
            <a:pPr lvl="2"/>
            <a:r>
              <a:rPr lang="en-US" sz="2000" smtClean="0"/>
              <a:t>4 ounces </a:t>
            </a:r>
            <a:r>
              <a:rPr lang="en-US" sz="2000" smtClean="0">
                <a:solidFill>
                  <a:srgbClr val="FF0000"/>
                </a:solidFill>
              </a:rPr>
              <a:t>raw carrots</a:t>
            </a:r>
            <a:r>
              <a:rPr lang="en-US" sz="2000" smtClean="0"/>
              <a:t>, finely grated </a:t>
            </a:r>
          </a:p>
          <a:p>
            <a:pPr lvl="2"/>
            <a:r>
              <a:rPr lang="en-US" sz="2000" smtClean="0"/>
              <a:t>12 ounces </a:t>
            </a:r>
            <a:r>
              <a:rPr lang="en-US" sz="2000" smtClean="0">
                <a:solidFill>
                  <a:srgbClr val="FF0000"/>
                </a:solidFill>
              </a:rPr>
              <a:t>spinach</a:t>
            </a:r>
            <a:r>
              <a:rPr lang="en-US" sz="2000" smtClean="0"/>
              <a:t>, canned, drained </a:t>
            </a:r>
          </a:p>
          <a:p>
            <a:pPr lvl="2"/>
            <a:r>
              <a:rPr lang="en-US" sz="2000" smtClean="0"/>
              <a:t>2 cups dried </a:t>
            </a:r>
            <a:r>
              <a:rPr lang="en-US" sz="2000" smtClean="0">
                <a:solidFill>
                  <a:srgbClr val="FF0000"/>
                </a:solidFill>
              </a:rPr>
              <a:t>Great Northern Beans</a:t>
            </a:r>
            <a:r>
              <a:rPr lang="en-US" sz="2000" smtClean="0"/>
              <a:t>, soaked,</a:t>
            </a:r>
            <a:br>
              <a:rPr lang="en-US" sz="2000" smtClean="0"/>
            </a:br>
            <a:r>
              <a:rPr lang="en-US" sz="2000" smtClean="0"/>
              <a:t>cooked and drained </a:t>
            </a:r>
          </a:p>
          <a:p>
            <a:pPr lvl="2"/>
            <a:r>
              <a:rPr lang="en-US" sz="2000" smtClean="0"/>
              <a:t>4 tablespoons </a:t>
            </a:r>
            <a:r>
              <a:rPr lang="en-US" sz="2000" smtClean="0">
                <a:solidFill>
                  <a:srgbClr val="FF0000"/>
                </a:solidFill>
              </a:rPr>
              <a:t>vegetable oil </a:t>
            </a:r>
            <a:endParaRPr lang="en-US" sz="2000" smtClean="0"/>
          </a:p>
          <a:p>
            <a:pPr lvl="2"/>
            <a:r>
              <a:rPr lang="en-US" sz="2000" smtClean="0"/>
              <a:t>6 ounces </a:t>
            </a:r>
            <a:r>
              <a:rPr lang="en-US" sz="2000" smtClean="0">
                <a:solidFill>
                  <a:srgbClr val="FF0000"/>
                </a:solidFill>
              </a:rPr>
              <a:t>potato flakes</a:t>
            </a:r>
            <a:r>
              <a:rPr lang="en-US" sz="2000" smtClean="0"/>
              <a:t>, dehydrated </a:t>
            </a:r>
          </a:p>
          <a:p>
            <a:pPr lvl="2"/>
            <a:r>
              <a:rPr lang="en-US" sz="2000" smtClean="0"/>
              <a:t>6 ounces </a:t>
            </a:r>
            <a:r>
              <a:rPr lang="en-US" sz="2000" smtClean="0">
                <a:solidFill>
                  <a:srgbClr val="FF0000"/>
                </a:solidFill>
              </a:rPr>
              <a:t>tomato paste </a:t>
            </a:r>
            <a:endParaRPr lang="en-US" sz="2000" smtClean="0"/>
          </a:p>
          <a:p>
            <a:pPr lvl="2"/>
            <a:r>
              <a:rPr lang="en-US" sz="2000" smtClean="0"/>
              <a:t>8 ounces </a:t>
            </a:r>
            <a:r>
              <a:rPr lang="en-US" sz="2000" smtClean="0">
                <a:solidFill>
                  <a:srgbClr val="FF0000"/>
                </a:solidFill>
              </a:rPr>
              <a:t>powdered skim milk </a:t>
            </a:r>
            <a:endParaRPr lang="en-US" sz="2000" smtClean="0"/>
          </a:p>
          <a:p>
            <a:pPr lvl="2"/>
            <a:r>
              <a:rPr lang="en-US" sz="2000" smtClean="0"/>
              <a:t>4 ounces </a:t>
            </a:r>
            <a:r>
              <a:rPr lang="en-US" sz="2000" smtClean="0">
                <a:solidFill>
                  <a:srgbClr val="FF0000"/>
                </a:solidFill>
              </a:rPr>
              <a:t>raisins</a:t>
            </a:r>
            <a:r>
              <a:rPr lang="en-US" sz="2000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381000"/>
            <a:ext cx="7794625" cy="606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Early Prisons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Prison was not intended as a punishment in and of itself.</a:t>
            </a:r>
          </a:p>
          <a:p>
            <a:pPr eaLnBrk="1" hangingPunct="1"/>
            <a:r>
              <a:rPr lang="en-US" smtClean="0"/>
              <a:t>Prison was simply a means of holding the accused until a real punishment could be decided and carried out.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Bridewell Workhouse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Created for the employment and housing of London’s “riffraff “in 1557</a:t>
            </a:r>
          </a:p>
          <a:p>
            <a:pPr eaLnBrk="1" hangingPunct="1"/>
            <a:r>
              <a:rPr lang="en-US" smtClean="0"/>
              <a:t>First time imprisonment and hard labor replace corporal punishment</a:t>
            </a:r>
          </a:p>
          <a:p>
            <a:pPr eaLnBrk="1" hangingPunct="1"/>
            <a:r>
              <a:rPr lang="en-US" smtClean="0"/>
              <a:t>Housed misdemeanants  or petty criminals – “rogues, beggars,  idlers and whores”</a:t>
            </a:r>
          </a:p>
          <a:p>
            <a:pPr eaLnBrk="1" hangingPunct="1"/>
            <a:r>
              <a:rPr lang="en-US" smtClean="0"/>
              <a:t>Deplorable conditions – old, young, male, female, sick, healthy – all mixed together.</a:t>
            </a:r>
          </a:p>
          <a:p>
            <a:pPr eaLnBrk="1" hangingPunct="1"/>
            <a:r>
              <a:rPr lang="en-US" smtClean="0"/>
              <a:t>Not provided food unless you could pay for it.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Throughout Europe the number of </a:t>
            </a:r>
            <a:r>
              <a:rPr lang="en-US" dirty="0" err="1" smtClean="0"/>
              <a:t>imprisonable</a:t>
            </a:r>
            <a:r>
              <a:rPr lang="en-US" dirty="0" smtClean="0"/>
              <a:t> crimes increased  faster than available prison/workhouse space.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Solution = Deportation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Send those concentrated in high-crime slums to the American Colonies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Independence ruins the party, but still need to get rid of </a:t>
            </a:r>
            <a:r>
              <a:rPr lang="en-US" dirty="0" err="1" smtClean="0"/>
              <a:t>misdeamenants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Solution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PUNISHMENT</a:t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>Historical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Hulks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1776 – 1875:  Deportation options more and more limited </a:t>
            </a:r>
          </a:p>
          <a:p>
            <a:pPr eaLnBrk="1" hangingPunct="1"/>
            <a:r>
              <a:rPr lang="en-US" smtClean="0"/>
              <a:t>Hulks = Abandoned or unusable transport ships anchored in rivers and harbors and used to confine criminals</a:t>
            </a:r>
          </a:p>
          <a:p>
            <a:pPr eaLnBrk="1" hangingPunct="1"/>
            <a:r>
              <a:rPr lang="en-US" smtClean="0"/>
              <a:t>“Fetid and rotting human garbage dumps”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42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1000"/>
            <a:ext cx="9066213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Cellular Prisons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 as humanitarian alternative.</a:t>
            </a:r>
          </a:p>
          <a:p>
            <a:pPr eaLnBrk="1" hangingPunct="1"/>
            <a:r>
              <a:rPr lang="en-US" smtClean="0"/>
              <a:t>Belgium – Maison de Force (stronghouse)</a:t>
            </a:r>
          </a:p>
          <a:p>
            <a:pPr lvl="1" eaLnBrk="1" hangingPunct="1"/>
            <a:r>
              <a:rPr lang="en-US" smtClean="0"/>
              <a:t>First system of classification</a:t>
            </a:r>
          </a:p>
          <a:p>
            <a:pPr lvl="2" eaLnBrk="1" hangingPunct="1"/>
            <a:r>
              <a:rPr lang="en-US" smtClean="0"/>
              <a:t>Seperated by age, gender, and crime (misdemeannants / felons)</a:t>
            </a:r>
          </a:p>
          <a:p>
            <a:pPr eaLnBrk="1" hangingPunct="1"/>
            <a:r>
              <a:rPr lang="en-US" smtClean="0"/>
              <a:t>First use of individual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BEFORE 1790 THERE WERE NO LONG TERM PENITENTIARIES IN THE WORLD</a:t>
            </a:r>
          </a:p>
          <a:p>
            <a:pPr eaLnBrk="1" hangingPunct="1"/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IN 1790 THE FIRST PENITENTAIRY IS OPENED IN PENNSYLVANIA AND THE MODERN PRISON SYSTEM IS BORN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The Pennsylvania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Originally called for solitary confinement  without work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Architecture = cellular isolation in wings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Offenders would reflect on their crimes all day and repent (Penitentiary)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Effects of extreme isolation led to modifications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Worked 8-10 hours a day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was done in cell / in isolation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Received instruction in morals and religion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Emphasis was still on solitary confinement, silence and labor.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471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9850" y="0"/>
            <a:ext cx="91233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Retaliation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Earliest remedy to redress wrong’s done to one’s person or property was to retaliate against the wrongdoer.</a:t>
            </a:r>
          </a:p>
          <a:p>
            <a:pPr eaLnBrk="1" hangingPunct="1"/>
            <a:r>
              <a:rPr lang="en-US" dirty="0" smtClean="0"/>
              <a:t>Retaliation was encouraged in early tribal societies.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599"/>
            <a:ext cx="9144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609600"/>
            <a:ext cx="8439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The Auburn System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Cells are much smaller and intended only for sleeping</a:t>
            </a:r>
          </a:p>
          <a:p>
            <a:pPr eaLnBrk="1" hangingPunct="1"/>
            <a:r>
              <a:rPr lang="en-US" smtClean="0"/>
              <a:t>Work during day in groups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Silence</a:t>
            </a:r>
            <a:r>
              <a:rPr lang="en-US" smtClean="0"/>
              <a:t> is enforced at all times</a:t>
            </a:r>
          </a:p>
          <a:p>
            <a:pPr lvl="1" eaLnBrk="1" hangingPunct="1"/>
            <a:r>
              <a:rPr lang="en-US" smtClean="0"/>
              <a:t>Forbidding speaking takes away prisoners sense of self making them compliant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Solitary confinement </a:t>
            </a:r>
            <a:r>
              <a:rPr lang="en-US" smtClean="0"/>
              <a:t>is now used as punishment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0"/>
            <a:ext cx="881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Correctional Ideologies</a:t>
            </a:r>
            <a:r>
              <a:rPr lang="en-US" dirty="0" smtClean="0"/>
              <a:t>: A body of ideas and practices that pertain to the processing and treatment of offenders.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Punishment Ideology</a:t>
            </a:r>
            <a:r>
              <a:rPr lang="en-US" dirty="0" smtClean="0"/>
              <a:t>:  Offenders should “pay” for their criminal behavior</a:t>
            </a:r>
          </a:p>
          <a:p>
            <a:pPr lvl="1"/>
            <a:r>
              <a:rPr lang="en-US" dirty="0" smtClean="0"/>
              <a:t>Retribution:  The government exacts a social “revenge.”  Individual chose to break law and deserves punishment.</a:t>
            </a:r>
          </a:p>
          <a:p>
            <a:pPr lvl="1"/>
            <a:r>
              <a:rPr lang="en-US" dirty="0" smtClean="0"/>
              <a:t>Deterrence:  punishment that is swift and visible to others will reduce likelihood the individual and others will commit crime.</a:t>
            </a:r>
          </a:p>
          <a:p>
            <a:pPr lvl="1"/>
            <a:r>
              <a:rPr lang="en-US" dirty="0" smtClean="0"/>
              <a:t>Incapacitation:  Some can not be rehabilitated so must be isolated and removed from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 Ideology: </a:t>
            </a:r>
          </a:p>
          <a:p>
            <a:pPr lvl="1"/>
            <a:r>
              <a:rPr lang="en-US" dirty="0" smtClean="0"/>
              <a:t> Approaches the offender as one who is suffering from a pathology that can be treated.</a:t>
            </a:r>
          </a:p>
          <a:p>
            <a:pPr lvl="1"/>
            <a:r>
              <a:rPr lang="en-US" dirty="0" smtClean="0"/>
              <a:t>Offender must recognize danger of criminal behavior and make efforts to rid themselves of that behavior.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Goal is to prepare them for reintegration into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/>
          <a:lstStyle/>
          <a:p>
            <a:r>
              <a:rPr lang="en-US" sz="8800" smtClean="0">
                <a:solidFill>
                  <a:srgbClr val="FF0000"/>
                </a:solidFill>
              </a:rPr>
              <a:t>CONTROL</a:t>
            </a:r>
            <a:br>
              <a:rPr lang="en-US" sz="8800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Rules, Regulations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Blood Feuds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retaliation was later augmented by blood feuds – in which the victims family or tribe took revenge on the offender’s family or tribe.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smtClean="0">
                <a:solidFill>
                  <a:srgbClr val="FFC000"/>
                </a:solidFill>
              </a:rPr>
              <a:t>Prison Rules and Regulations have one goal</a:t>
            </a:r>
          </a:p>
          <a:p>
            <a:pPr algn="ctr">
              <a:buFont typeface="Arial" charset="0"/>
              <a:buNone/>
            </a:pPr>
            <a:r>
              <a:rPr lang="en-US" sz="4000" smtClean="0">
                <a:solidFill>
                  <a:srgbClr val="FFC000"/>
                </a:solidFill>
              </a:rPr>
              <a:t>CONTROL</a:t>
            </a:r>
            <a:endParaRPr lang="en-US" smtClean="0">
              <a:solidFill>
                <a:srgbClr val="FFC000"/>
              </a:solidFill>
            </a:endParaRPr>
          </a:p>
          <a:p>
            <a:r>
              <a:rPr lang="en-US" smtClean="0"/>
              <a:t>Control is Achieved through</a:t>
            </a:r>
          </a:p>
          <a:p>
            <a:pPr lvl="1"/>
            <a:r>
              <a:rPr lang="en-US" smtClean="0"/>
              <a:t>Depersonlization</a:t>
            </a:r>
          </a:p>
          <a:p>
            <a:pPr lvl="1"/>
            <a:r>
              <a:rPr lang="en-US" smtClean="0"/>
              <a:t>Routinization</a:t>
            </a:r>
          </a:p>
          <a:p>
            <a:pPr lvl="1"/>
            <a:r>
              <a:rPr lang="en-US" smtClean="0"/>
              <a:t>Denial of privacy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Institutional Control is gained by eliminating all prisoner control over their environment.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3600" smtClean="0">
                <a:solidFill>
                  <a:srgbClr val="FFC000"/>
                </a:solidFill>
              </a:rPr>
              <a:t>Control is necessary to:</a:t>
            </a:r>
          </a:p>
          <a:p>
            <a:endParaRPr lang="en-US" sz="3600" smtClean="0"/>
          </a:p>
          <a:p>
            <a:pPr lvl="1"/>
            <a:r>
              <a:rPr lang="en-US" sz="3600" smtClean="0"/>
              <a:t>Protect prison staff</a:t>
            </a:r>
          </a:p>
          <a:p>
            <a:pPr lvl="1"/>
            <a:r>
              <a:rPr lang="en-US" sz="3600" smtClean="0"/>
              <a:t>Protect inmates</a:t>
            </a:r>
          </a:p>
          <a:p>
            <a:pPr lvl="1"/>
            <a:r>
              <a:rPr lang="en-US" sz="3600" smtClean="0"/>
              <a:t>To rehabilitate inmates </a:t>
            </a:r>
          </a:p>
          <a:p>
            <a:pPr lvl="3">
              <a:buFont typeface="Arial" charset="0"/>
              <a:buNone/>
            </a:pPr>
            <a:r>
              <a:rPr lang="en-US" sz="3600" smtClean="0"/>
              <a:t>Instills discipline and values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Prison Rules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400" smtClean="0"/>
              <a:t>Assigned number</a:t>
            </a:r>
          </a:p>
          <a:p>
            <a:r>
              <a:rPr lang="en-US" sz="2400" smtClean="0"/>
              <a:t>Must refer to staff formal titles – Sir/Ma’am</a:t>
            </a:r>
          </a:p>
          <a:p>
            <a:r>
              <a:rPr lang="en-US" sz="2400" smtClean="0"/>
              <a:t>Silence enforced at certain times</a:t>
            </a:r>
          </a:p>
          <a:p>
            <a:r>
              <a:rPr lang="en-US" sz="2400" smtClean="0"/>
              <a:t>Chained or single file marching  - Must walk on line</a:t>
            </a:r>
          </a:p>
          <a:p>
            <a:r>
              <a:rPr lang="en-US" sz="2400" smtClean="0"/>
              <a:t>Shaved heads</a:t>
            </a:r>
          </a:p>
          <a:p>
            <a:r>
              <a:rPr lang="en-US" sz="2400" smtClean="0"/>
              <a:t>Uniforms</a:t>
            </a:r>
          </a:p>
          <a:p>
            <a:r>
              <a:rPr lang="en-US" sz="2400" smtClean="0"/>
              <a:t>Limits to personal possessions – both what and how many items  one may possess.</a:t>
            </a:r>
          </a:p>
          <a:p>
            <a:r>
              <a:rPr lang="en-US" sz="2400" smtClean="0"/>
              <a:t>Work on chain gangs or other manual labor tasks under strict 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Loss of privacy</a:t>
            </a:r>
          </a:p>
          <a:p>
            <a:pPr lvl="1"/>
            <a:r>
              <a:rPr lang="en-US" sz="2400" smtClean="0"/>
              <a:t>Intake:  Mass Showers and strip searches</a:t>
            </a:r>
          </a:p>
          <a:p>
            <a:pPr lvl="1"/>
            <a:r>
              <a:rPr lang="en-US" sz="2400" smtClean="0"/>
              <a:t>Toilets open to view</a:t>
            </a:r>
          </a:p>
          <a:p>
            <a:pPr lvl="1"/>
            <a:r>
              <a:rPr lang="en-US" sz="2400" smtClean="0"/>
              <a:t>Showers open or under supervision</a:t>
            </a:r>
          </a:p>
          <a:p>
            <a:pPr lvl="1"/>
            <a:r>
              <a:rPr lang="en-US" sz="2400" smtClean="0"/>
              <a:t>Cells are generally open</a:t>
            </a:r>
          </a:p>
          <a:p>
            <a:pPr lvl="1"/>
            <a:r>
              <a:rPr lang="en-US" sz="2400" smtClean="0"/>
              <a:t>Surveillance </a:t>
            </a:r>
          </a:p>
          <a:p>
            <a:pPr lvl="1"/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905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C000"/>
                </a:solidFill>
              </a:rPr>
              <a:t>Do what said do,</a:t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>	How said do it,</a:t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>		When said do it.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smtClean="0"/>
              <a:t>Eat when told to eat, what your told to eat (quality questionable).</a:t>
            </a:r>
          </a:p>
          <a:p>
            <a:r>
              <a:rPr lang="en-US" smtClean="0"/>
              <a:t>Walk when told to walk</a:t>
            </a:r>
          </a:p>
          <a:p>
            <a:r>
              <a:rPr lang="en-US" smtClean="0"/>
              <a:t>Sleep when told to sleep</a:t>
            </a:r>
          </a:p>
          <a:p>
            <a:r>
              <a:rPr lang="en-US" smtClean="0"/>
              <a:t>Shower when told to shower</a:t>
            </a:r>
          </a:p>
          <a:p>
            <a:r>
              <a:rPr lang="en-US" smtClean="0"/>
              <a:t>Use telephone when told to use telephone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Convict Codes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no weakness</a:t>
            </a:r>
          </a:p>
          <a:p>
            <a:r>
              <a:rPr lang="en-US" dirty="0" smtClean="0"/>
              <a:t>Resist control efforts of institution</a:t>
            </a:r>
          </a:p>
          <a:p>
            <a:r>
              <a:rPr lang="en-US" dirty="0" smtClean="0"/>
              <a:t>Loyalty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Violence may be means to survive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C000"/>
                </a:solidFill>
              </a:rPr>
              <a:t>“Convict” Classification System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Inmate:  </a:t>
            </a:r>
            <a:r>
              <a:rPr lang="en-US" sz="2400" smtClean="0"/>
              <a:t>A prisoner who clearly aligns with the institution and its rules.  </a:t>
            </a:r>
          </a:p>
          <a:p>
            <a:pPr lvl="1"/>
            <a:r>
              <a:rPr lang="en-US" sz="2400" smtClean="0"/>
              <a:t>Engage in conversation with the staff.  </a:t>
            </a:r>
          </a:p>
          <a:p>
            <a:pPr lvl="1"/>
            <a:r>
              <a:rPr lang="en-US" sz="2400" smtClean="0"/>
              <a:t>Cannot take care of own problems so they turn to staff.  </a:t>
            </a:r>
          </a:p>
          <a:p>
            <a:pPr lvl="1"/>
            <a:r>
              <a:rPr lang="en-US" sz="2400" smtClean="0"/>
              <a:t>Tend to be rats or snitches</a:t>
            </a:r>
          </a:p>
          <a:p>
            <a:pPr lvl="1"/>
            <a:endParaRPr lang="en-US" sz="2400" smtClean="0"/>
          </a:p>
          <a:p>
            <a:r>
              <a:rPr lang="en-US" sz="2400" smtClean="0">
                <a:solidFill>
                  <a:srgbClr val="FF0000"/>
                </a:solidFill>
              </a:rPr>
              <a:t>Convict:  </a:t>
            </a:r>
            <a:r>
              <a:rPr lang="en-US" sz="2400" smtClean="0"/>
              <a:t>A prisoner who breaks rules if in his interest and lives with the consequences</a:t>
            </a:r>
          </a:p>
          <a:p>
            <a:pPr lvl="1"/>
            <a:r>
              <a:rPr lang="en-US" sz="2400" smtClean="0"/>
              <a:t>Follows rules only to avoid aggravation and frustration</a:t>
            </a:r>
          </a:p>
          <a:p>
            <a:pPr lvl="1"/>
            <a:r>
              <a:rPr lang="en-US" sz="2400" smtClean="0"/>
              <a:t>Does not engage staff in small talk</a:t>
            </a:r>
          </a:p>
          <a:p>
            <a:pPr lvl="1"/>
            <a:r>
              <a:rPr lang="en-US" sz="2400" smtClean="0"/>
              <a:t>Maintains clear separation between those with the keys and those without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Prisonization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Process by which the inmate learns, through socialization, the rules and regulations of the prison institution.</a:t>
            </a:r>
          </a:p>
          <a:p>
            <a:endParaRPr lang="en-US" sz="2400" smtClean="0"/>
          </a:p>
          <a:p>
            <a:pPr lvl="1"/>
            <a:r>
              <a:rPr lang="en-US" sz="2400" smtClean="0"/>
              <a:t>Learns both the formal institutional rules and the informal values and customs of the prison (the code).</a:t>
            </a:r>
          </a:p>
          <a:p>
            <a:pPr lvl="1"/>
            <a:r>
              <a:rPr lang="en-US" sz="2400" smtClean="0"/>
              <a:t>Survival often results in becoming inoculated to conventional values</a:t>
            </a:r>
          </a:p>
          <a:p>
            <a:pPr lvl="1"/>
            <a:r>
              <a:rPr lang="en-US" sz="2400" smtClean="0"/>
              <a:t>Values encouraged on the outside can lead to harm</a:t>
            </a:r>
          </a:p>
          <a:p>
            <a:pPr lvl="1"/>
            <a:r>
              <a:rPr lang="en-US" sz="2400" smtClean="0"/>
              <a:t>Values discouraged on the outside are necessary for survival</a:t>
            </a:r>
          </a:p>
          <a:p>
            <a:pPr lvl="1"/>
            <a:r>
              <a:rPr lang="en-US" sz="2400" smtClean="0"/>
              <a:t>Can be seen as a criminalization process where a criminal novice becomes a predatory criminal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C000"/>
                </a:solidFill>
              </a:rPr>
              <a:t>Long Term Effects of Prisonization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Prisonization is seen as a “normal” reaction to a set of pathological conditions</a:t>
            </a:r>
          </a:p>
          <a:p>
            <a:r>
              <a:rPr lang="en-US" smtClean="0"/>
              <a:t>Inmates develop habits of thinking and acting that can be dysfunctional in periods of post prison adjustment (temporary)</a:t>
            </a:r>
          </a:p>
          <a:p>
            <a:r>
              <a:rPr lang="en-US" smtClean="0"/>
              <a:t>Consensus – Prisons do not make people go “crazy.”</a:t>
            </a:r>
          </a:p>
          <a:p>
            <a:r>
              <a:rPr lang="en-US" smtClean="0"/>
              <a:t>There are no permanently diagnosed psychiatric disorders related to prisonization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13" y="0"/>
            <a:ext cx="87788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Vendetta’s</a:t>
            </a:r>
            <a:r>
              <a:rPr lang="en-US" smtClean="0"/>
              <a:t>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feuds often escalated and resulted in endless battles or vendetta’s between the injured factions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1066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Halden Prison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Running / Hiking Trail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Rock Climbing Wall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Soccer Field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Vocational Education Programs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School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Recording Studio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Cooking Classes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bathrooms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75" y="0"/>
            <a:ext cx="91281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smtClean="0"/>
              <a:t>Flat Screen Televisions</a:t>
            </a:r>
          </a:p>
          <a:p>
            <a:pPr eaLnBrk="1" hangingPunct="1"/>
            <a:r>
              <a:rPr lang="en-US" smtClean="0"/>
              <a:t>Tall vertical windows without bars</a:t>
            </a:r>
          </a:p>
          <a:p>
            <a:pPr eaLnBrk="1" hangingPunct="1"/>
            <a:r>
              <a:rPr lang="en-US" smtClean="0"/>
              <a:t>Two Bedroom house for conjugal visits</a:t>
            </a:r>
          </a:p>
          <a:p>
            <a:pPr eaLnBrk="1" hangingPunct="1"/>
            <a:r>
              <a:rPr lang="en-US" smtClean="0"/>
              <a:t>Over half the guards are women – believe that it reduces aggression</a:t>
            </a:r>
          </a:p>
          <a:p>
            <a:pPr eaLnBrk="1" hangingPunct="1"/>
            <a:r>
              <a:rPr lang="en-US" smtClean="0"/>
              <a:t>Prison has a music teacher</a:t>
            </a:r>
          </a:p>
          <a:p>
            <a:pPr eaLnBrk="1" hangingPunct="1"/>
            <a:r>
              <a:rPr lang="en-US" smtClean="0"/>
              <a:t>Prisoners are referred to as pupils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Guiding Principles of Norwegian Prison System</a:t>
            </a:r>
          </a:p>
          <a:p>
            <a:pPr lvl="1" eaLnBrk="1" hangingPunct="1"/>
            <a:r>
              <a:rPr lang="en-US" smtClean="0"/>
              <a:t>Focus on Human Rights and Respect</a:t>
            </a:r>
          </a:p>
          <a:p>
            <a:pPr lvl="1" eaLnBrk="1" hangingPunct="1"/>
            <a:r>
              <a:rPr lang="en-US" smtClean="0"/>
              <a:t>Repressive prisons do not work</a:t>
            </a:r>
          </a:p>
          <a:p>
            <a:pPr lvl="1" eaLnBrk="1" hangingPunct="1"/>
            <a:r>
              <a:rPr lang="en-US" smtClean="0"/>
              <a:t>Treating prisoners humanely boosts their chances of reintegrating into society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years to Build</a:t>
            </a:r>
          </a:p>
          <a:p>
            <a:pPr eaLnBrk="1" hangingPunct="1"/>
            <a:r>
              <a:rPr lang="en-US" smtClean="0"/>
              <a:t>Cost 252 million</a:t>
            </a:r>
          </a:p>
          <a:p>
            <a:pPr eaLnBrk="1" hangingPunct="1"/>
            <a:r>
              <a:rPr lang="en-US" smtClean="0"/>
              <a:t>Capacity = 252 Inmates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98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5888" y="0"/>
            <a:ext cx="92598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93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</a:rPr>
              <a:t>Fines:  </a:t>
            </a:r>
            <a:r>
              <a:rPr lang="en-US" dirty="0" smtClean="0"/>
              <a:t>Many societies developed a system of fines  to control blood feuds – making them less costly and damaging.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became customary for the victim to accept money or property in place of blood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Lex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Salica</a:t>
            </a:r>
            <a:r>
              <a:rPr lang="en-US" dirty="0" smtClean="0">
                <a:solidFill>
                  <a:srgbClr val="FFC000"/>
                </a:solidFill>
              </a:rPr>
              <a:t> or </a:t>
            </a:r>
            <a:r>
              <a:rPr lang="en-US" dirty="0" err="1" smtClean="0">
                <a:solidFill>
                  <a:srgbClr val="FFC000"/>
                </a:solidFill>
              </a:rPr>
              <a:t>Wergeld</a:t>
            </a:r>
            <a:r>
              <a:rPr lang="en-US" dirty="0" smtClean="0"/>
              <a:t>:  A fine paid for homicide – the fine varied according to the person’s rank and position in the social group.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Would become the basis of personal injury lawsuits – </a:t>
            </a:r>
            <a:r>
              <a:rPr lang="en-US" dirty="0" smtClean="0">
                <a:solidFill>
                  <a:srgbClr val="FFC000"/>
                </a:solidFill>
              </a:rPr>
              <a:t>Civil Law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Does it Work?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z="3600" smtClean="0"/>
              <a:t>Recidivism rates in Norway</a:t>
            </a:r>
          </a:p>
          <a:p>
            <a:pPr lvl="1" eaLnBrk="1" hangingPunct="1"/>
            <a:r>
              <a:rPr lang="en-US" sz="3200" smtClean="0"/>
              <a:t>20% of Norway’s prisoners end up back in prison</a:t>
            </a:r>
          </a:p>
          <a:p>
            <a:pPr eaLnBrk="1" hangingPunct="1"/>
            <a:r>
              <a:rPr lang="en-US" sz="3600" smtClean="0"/>
              <a:t>Recidivism rates in United States and United Kingdom</a:t>
            </a:r>
          </a:p>
          <a:p>
            <a:pPr lvl="1" eaLnBrk="1" hangingPunct="1"/>
            <a:r>
              <a:rPr lang="en-US" sz="3200" smtClean="0"/>
              <a:t>50-60% of all prisoners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Norway - Total in Prison = 3300</a:t>
            </a:r>
          </a:p>
          <a:p>
            <a:pPr lvl="1" eaLnBrk="1" hangingPunct="1"/>
            <a:r>
              <a:rPr lang="en-US" smtClean="0"/>
              <a:t>69 per 100,000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United States – Total in Prison = 2.3 Million</a:t>
            </a:r>
          </a:p>
          <a:p>
            <a:pPr lvl="1" eaLnBrk="1" hangingPunct="1"/>
            <a:r>
              <a:rPr lang="en-US" smtClean="0"/>
              <a:t>753 per 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my profile\Desktop\jo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944"/>
            <a:ext cx="9229676" cy="669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my profile\Desktop\ten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my profile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4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>
                <a:solidFill>
                  <a:srgbClr val="FFC000"/>
                </a:solidFill>
              </a:rPr>
              <a:t>Sheriff Joe v. Norway</a:t>
            </a:r>
            <a:br>
              <a:rPr lang="en-US" sz="66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Punishment v. Rehabilitation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2388"/>
            <a:ext cx="9144000" cy="670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7475" y="0"/>
            <a:ext cx="92614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19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42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Exile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The first punishment imposed on societies wrongdoers was exile.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Imposing a </a:t>
            </a:r>
            <a:r>
              <a:rPr lang="en-US" smtClean="0">
                <a:solidFill>
                  <a:srgbClr val="FFC000"/>
                </a:solidFill>
              </a:rPr>
              <a:t>sentence</a:t>
            </a:r>
            <a:r>
              <a:rPr lang="en-US" smtClean="0"/>
              <a:t> of exile was the beginning of criminal law as we know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8"/>
            <a:ext cx="9144000" cy="662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73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0"/>
            <a:ext cx="6324600" cy="6904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662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86800" cy="683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3813"/>
            <a:ext cx="9144000" cy="6881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2388"/>
            <a:ext cx="9144000" cy="6805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5888" y="0"/>
            <a:ext cx="9259888" cy="6858000"/>
          </a:xfr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98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57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Outlaws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Wrongdoers who refused to abide by their sentences (normally payment of fines) were declared to be outside the law of the tribe – an outlaw - Usually exiled.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8"/>
            <a:ext cx="91440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1" name="Picture 4" descr="100_54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0"/>
            <a:ext cx="4800600" cy="3505200"/>
          </a:xfrm>
        </p:spPr>
      </p:pic>
      <p:pic>
        <p:nvPicPr>
          <p:cNvPr id="53252" name="Picture 4" descr="100_53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43300"/>
            <a:ext cx="441960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8"/>
            <a:ext cx="9144000" cy="662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98425"/>
            <a:ext cx="9144000" cy="6956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mtClean="0"/>
              <a:t>Societal expectation of punishment</a:t>
            </a:r>
          </a:p>
          <a:p>
            <a:r>
              <a:rPr lang="en-US" smtClean="0"/>
              <a:t>Treatment v. punishment </a:t>
            </a:r>
          </a:p>
          <a:p>
            <a:r>
              <a:rPr lang="en-US" smtClean="0"/>
              <a:t>Long term effects</a:t>
            </a:r>
          </a:p>
          <a:p>
            <a:pPr lvl="1"/>
            <a:r>
              <a:rPr lang="en-US" smtClean="0"/>
              <a:t>Is treatment effective</a:t>
            </a:r>
          </a:p>
          <a:p>
            <a:pPr lvl="1"/>
            <a:r>
              <a:rPr lang="en-US" smtClean="0"/>
              <a:t>Is punishment </a:t>
            </a:r>
          </a:p>
          <a:p>
            <a:pPr lvl="1"/>
            <a:r>
              <a:rPr lang="en-US" smtClean="0"/>
              <a:t>Prisons are schools for criminals</a:t>
            </a:r>
          </a:p>
          <a:p>
            <a:pPr lvl="1"/>
            <a:r>
              <a:rPr lang="en-US" smtClean="0"/>
              <a:t>Prison creates a pathological condition in which the normal response is pathological</a:t>
            </a:r>
          </a:p>
          <a:p>
            <a:r>
              <a:rPr lang="en-US" smtClean="0"/>
              <a:t>Need for control v. adverse effects of control</a:t>
            </a:r>
          </a:p>
          <a:p>
            <a:r>
              <a:rPr lang="en-US" smtClean="0"/>
              <a:t>Control for contraband, violence, gangs, sexual assault, etc.</a:t>
            </a:r>
          </a:p>
          <a:p>
            <a:r>
              <a:rPr lang="en-US" smtClean="0"/>
              <a:t>Breaking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1" eaLnBrk="1" hangingPunct="1"/>
            <a:r>
              <a:rPr lang="en-US" dirty="0" smtClean="0"/>
              <a:t>List and explain 3 guiding principles and goals. 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Create a physical environment and explain how it will work towards achieving your goals.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Create a daily regiment (what will prisoners day consist of) and explain how the regimen will achieve your goals.</a:t>
            </a:r>
          </a:p>
          <a:p>
            <a:pPr lvl="1" eaLnBrk="1" hangingPunct="1"/>
            <a:endParaRPr lang="en-US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Must be “constitutional” – 8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amendment forbids torture etc.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525000" cy="22288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Jail v. Prison</a:t>
            </a:r>
            <a:br>
              <a:rPr lang="en-US" sz="4000" smtClean="0"/>
            </a:br>
            <a:r>
              <a:rPr lang="en-US" sz="3200" smtClean="0"/>
              <a:t>What is the Difference?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00400"/>
            <a:ext cx="9144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Generally a county or city run facility.</a:t>
            </a:r>
          </a:p>
          <a:p>
            <a:pPr eaLnBrk="1" hangingPunct="1"/>
            <a:endParaRPr lang="en-US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33800"/>
            <a:ext cx="9144000" cy="2392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State or Federal run facility.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1981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Houses pretrial defendants unable to make bail, misdemeanor offenders, relatively short-term felony offenders and short and long term felony offenders awaiting transfer to a state prison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9144000" cy="2239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Long term felony offenders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C000"/>
                </a:solidFill>
              </a:rPr>
              <a:t>Early Legal Codes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societies developed language and writing skills they began to record their laws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eye for an eye – basis for early codes.</a:t>
            </a:r>
          </a:p>
          <a:p>
            <a:pPr lvl="1" eaLnBrk="1" hangingPunct="1"/>
            <a:r>
              <a:rPr lang="en-US" smtClean="0"/>
              <a:t>Sumerian Code (1860 BCE)</a:t>
            </a:r>
          </a:p>
          <a:p>
            <a:pPr lvl="1" eaLnBrk="1" hangingPunct="1"/>
            <a:r>
              <a:rPr lang="en-US" smtClean="0"/>
              <a:t>Hammurabic Code (1750 BCE)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Length of sentences tend to be 1 year or less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33800"/>
            <a:ext cx="8686800" cy="2392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Length of sentences tend to be longer than 1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1371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Tends to be small.  Over 2/3 have an average daily population of fewer than 100 inmates.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8686800" cy="1935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Over half have an average daily population larger than 400 inmates.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9144000" cy="152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Take and release inmates.  Nearly 85% of those admitted to jail will be released within 4-5 days.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67200"/>
            <a:ext cx="8686800" cy="1858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Take and hold inmates.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1752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Jail:  Highest official is typically the sheriff – an elected official.  Background tends to be law enforcement not corrections.</a:t>
            </a:r>
          </a:p>
          <a:p>
            <a:pPr lvl="1" eaLnBrk="1" hangingPunct="1"/>
            <a:r>
              <a:rPr lang="en-US" smtClean="0"/>
              <a:t>Route to winning election usually has get tough on crime emphasis.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6720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Prison:  Officials tend to be career corrections professionals.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Jail:  Funding from County commissions – which have limited ways to raise revenue.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9144000" cy="208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Prison:  Funding from State and Federal legislatures – more ways to raise revenue and large resource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bg1"/>
                </a:solidFill>
              </a:rPr>
              <a:t>Because inmates move through jail so quickly it creates a more chaotic setting: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Fewer resources ($) – staff, facilities, training, programs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Overseen by law enforcement not corrections professionals.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Classification tends to be more haphazard (mixing of high risk / low risk prisoners).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Routine is less structured.  More time is idle.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Jail inmates tend to enter in crisis.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More likely to be vulnerable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Mental illness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Inexperienced with incarceration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Drunk or high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</a:rPr>
              <a:t>Suicidal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End result – Jails tend to be more dangerous places.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Inmates who spend time in both facilities report that their time is much harder and dangerous in jail.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en-US" dirty="0" smtClean="0"/>
              <a:t>Prison Security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Maximum Security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Designed and built to minimize escape, disturbance, and violence while maximizing control over the prison population. </a:t>
            </a:r>
          </a:p>
          <a:p>
            <a:pPr eaLnBrk="1" hangingPunct="1"/>
            <a:r>
              <a:rPr lang="en-US" smtClean="0"/>
              <a:t>Walls/fencing  (30-50 feet high), razor wire, towers with armed guards.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Medium Security: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Designed, built and operated to prevent escape, disturbance and violence.  </a:t>
            </a:r>
          </a:p>
          <a:p>
            <a:pPr eaLnBrk="1" hangingPunct="1"/>
            <a:r>
              <a:rPr lang="en-US" smtClean="0"/>
              <a:t>Fewer restrictions on movement and activities than max.</a:t>
            </a:r>
          </a:p>
          <a:p>
            <a:pPr eaLnBrk="1" hangingPunct="1"/>
            <a:r>
              <a:rPr lang="en-US" smtClean="0"/>
              <a:t>Somewhat less regimented.</a:t>
            </a:r>
          </a:p>
          <a:p>
            <a:pPr eaLnBrk="1" hangingPunct="1"/>
            <a:r>
              <a:rPr lang="en-US" smtClean="0"/>
              <a:t>Cells often more “room” like – dorms.</a:t>
            </a:r>
          </a:p>
          <a:p>
            <a:pPr eaLnBrk="1" hangingPunct="1"/>
            <a:r>
              <a:rPr lang="en-US" smtClean="0"/>
              <a:t>Fewer prisoners</a:t>
            </a:r>
          </a:p>
          <a:p>
            <a:pPr eaLnBrk="1" hangingPunct="1">
              <a:buFontTx/>
              <a:buNone/>
            </a:pPr>
            <a:r>
              <a:rPr 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3000</Words>
  <Application>Microsoft Office PowerPoint</Application>
  <PresentationFormat>On-screen Show (4:3)</PresentationFormat>
  <Paragraphs>422</Paragraphs>
  <Slides>143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143</vt:i4>
      </vt:variant>
    </vt:vector>
  </HeadingPairs>
  <TitlesOfParts>
    <vt:vector size="148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PUNISHMENT Historical Perspective</vt:lpstr>
      <vt:lpstr>Retaliation</vt:lpstr>
      <vt:lpstr>Blood Feuds</vt:lpstr>
      <vt:lpstr>Vendetta’s </vt:lpstr>
      <vt:lpstr>PowerPoint Presentation</vt:lpstr>
      <vt:lpstr>Exile</vt:lpstr>
      <vt:lpstr>Outlaws</vt:lpstr>
      <vt:lpstr>Early Legal Codes</vt:lpstr>
      <vt:lpstr>Crime and Sin</vt:lpstr>
      <vt:lpstr>The Ordeal</vt:lpstr>
      <vt:lpstr>PowerPoint Presentation</vt:lpstr>
      <vt:lpstr>Corporal Punishment</vt:lpstr>
      <vt:lpstr>PowerPoint Presentation</vt:lpstr>
      <vt:lpstr>PowerPoint Presentation</vt:lpstr>
      <vt:lpstr>PowerPoint Presentation</vt:lpstr>
      <vt:lpstr>Early Prisons</vt:lpstr>
      <vt:lpstr>Bridewell Workhouse</vt:lpstr>
      <vt:lpstr>Transportation</vt:lpstr>
      <vt:lpstr>PowerPoint Presentation</vt:lpstr>
      <vt:lpstr>Hulks</vt:lpstr>
      <vt:lpstr>PowerPoint Presentation</vt:lpstr>
      <vt:lpstr>PowerPoint Presentation</vt:lpstr>
      <vt:lpstr>Cellular Prisons</vt:lpstr>
      <vt:lpstr>PowerPoint Presentation</vt:lpstr>
      <vt:lpstr>The Pennsylvania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Auburn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Rules, Regulations and Policy</vt:lpstr>
      <vt:lpstr>PowerPoint Presentation</vt:lpstr>
      <vt:lpstr>PowerPoint Presentation</vt:lpstr>
      <vt:lpstr>Prison Rules</vt:lpstr>
      <vt:lpstr>PowerPoint Presentation</vt:lpstr>
      <vt:lpstr>Do what said do,  How said do it,   When said do it.</vt:lpstr>
      <vt:lpstr>Convict Codes</vt:lpstr>
      <vt:lpstr>“Convict” Classification System</vt:lpstr>
      <vt:lpstr>Prisonization</vt:lpstr>
      <vt:lpstr>Long Term Effects of Prisonization</vt:lpstr>
      <vt:lpstr>PowerPoint Presentation</vt:lpstr>
      <vt:lpstr>Halden Prison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it Work? </vt:lpstr>
      <vt:lpstr>PowerPoint Presentation</vt:lpstr>
      <vt:lpstr>PowerPoint Presentation</vt:lpstr>
      <vt:lpstr>PowerPoint Presentation</vt:lpstr>
      <vt:lpstr>PowerPoint Presentation</vt:lpstr>
      <vt:lpstr>Sheriff Joe v. Norway Punishment v. Rehabilitation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Jail v. Prison What is the Difference?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Prison Security Levels</vt:lpstr>
      <vt:lpstr>Maximum Security</vt:lpstr>
      <vt:lpstr>Medium Security: </vt:lpstr>
      <vt:lpstr>Minimum Security</vt:lpstr>
      <vt:lpstr>PowerPoint Presentation</vt:lpstr>
      <vt:lpstr> </vt:lpstr>
      <vt:lpstr>PowerPoint Presentation</vt:lpstr>
      <vt:lpstr>MARIJUANA  INSIDE RITZ CRACKERS. </vt:lpstr>
      <vt:lpstr>PHARMACEUTICAL DRUGS IN THE SHAPE OF PILLS PRESSED INSIDE CHIPS AHOY COOKIES.  </vt:lpstr>
      <vt:lpstr>Tar Heroin sealed between pages of a legal document. </vt:lpstr>
      <vt:lpstr>PowerPoint Presentation</vt:lpstr>
      <vt:lpstr>PowerPoint Presentation</vt:lpstr>
      <vt:lpstr>PowerPoint Presentation</vt:lpstr>
      <vt:lpstr>New Threat on the “Cell”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all this stuff get smuggled into a secure facility?</vt:lpstr>
      <vt:lpstr>PowerPoint Presentation</vt:lpstr>
      <vt:lpstr>SuperMax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Congressional Hearing SOLITARY CONFINEMENT</vt:lpstr>
      <vt:lpstr>Eighth Amendment</vt:lpstr>
      <vt:lpstr>PowerPoint Presentation</vt:lpstr>
      <vt:lpstr>PowerPoint Presentation</vt:lpstr>
      <vt:lpstr>Supreme Court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Without Parole</vt:lpstr>
      <vt:lpstr>Special Management Meal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PUNISHMENT Historical Perspective</dc:title>
  <dc:creator>WLHS</dc:creator>
  <cp:lastModifiedBy>Teacher</cp:lastModifiedBy>
  <cp:revision>163</cp:revision>
  <dcterms:created xsi:type="dcterms:W3CDTF">2010-03-30T17:34:29Z</dcterms:created>
  <dcterms:modified xsi:type="dcterms:W3CDTF">2016-04-28T15:29:00Z</dcterms:modified>
</cp:coreProperties>
</file>